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2" pos="3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0" d="100"/>
          <a:sy n="100" d="100"/>
        </p:scale>
        <p:origin x="0" y="0"/>
      </p:cViewPr>
      <p:guideLst>
        <p:guide orient="horz" pos="2160"/>
        <p:guide pos="3840"/>
        <p:guide pos="3801"/>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5.png"/><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3"/>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4"/>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5"/>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6"/>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362710" y="1872615"/>
            <a:ext cx="9144000" cy="147574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An End-to-End Data Science Project with ChatGPT</a:t>
            </a:r>
            <a:endParaRPr lang="en-US" sz="40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92" name="Google Shape;92;p13"/>
          <p:cNvSpPr txBox="1"/>
          <p:nvPr/>
        </p:nvSpPr>
        <p:spPr>
          <a:xfrm>
            <a:off x="-329782" y="1398176"/>
            <a:ext cx="12726648" cy="5822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rPr>
              <a:t>TSP- AI ML Fundamentals (Capstone Project)</a:t>
            </a:r>
            <a:endPar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93" name="Google Shape;93;p13"/>
          <p:cNvSpPr txBox="1"/>
          <p:nvPr/>
        </p:nvSpPr>
        <p:spPr>
          <a:xfrm>
            <a:off x="7959090" y="3870960"/>
            <a:ext cx="3218815"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tx1"/>
                </a:solidFill>
                <a:latin typeface="Times New Roman" panose="02020603050405020304" charset="0"/>
                <a:ea typeface="Arial" panose="020B0604020202020204"/>
                <a:cs typeface="Times New Roman" panose="02020603050405020304" charset="0"/>
                <a:sym typeface="Arial" panose="020B0604020202020204"/>
              </a:rPr>
              <a:t>PRESENTED BY:</a:t>
            </a:r>
            <a:endParaRPr lang="en-US" sz="2000" b="1" i="0" u="none" strike="noStrike" cap="none">
              <a:solidFill>
                <a:schemeClr val="tx1"/>
              </a:solidFill>
              <a:latin typeface="Times New Roman" panose="02020603050405020304" charset="0"/>
              <a:ea typeface="Arial" panose="020B0604020202020204"/>
              <a:cs typeface="Times New Roman" panose="02020603050405020304" charset="0"/>
              <a:sym typeface="Arial" panose="020B0604020202020204"/>
            </a:endParaRPr>
          </a:p>
          <a:p>
            <a:pPr marL="0" marR="0" lvl="0" indent="0" algn="l" rtl="0">
              <a:spcBef>
                <a:spcPts val="0"/>
              </a:spcBef>
              <a:spcAft>
                <a:spcPts val="0"/>
              </a:spcAft>
              <a:buNone/>
            </a:pPr>
            <a:r>
              <a:rPr lang="en-US" sz="2000">
                <a:solidFill>
                  <a:schemeClr val="tx1"/>
                </a:solidFill>
                <a:latin typeface="Times New Roman" panose="02020603050405020304" charset="0"/>
                <a:ea typeface="Arial" panose="020B0604020202020204"/>
                <a:cs typeface="Times New Roman" panose="02020603050405020304" charset="0"/>
                <a:sym typeface="Arial" panose="020B0604020202020204"/>
              </a:rPr>
              <a:t>KUTTY MATHESH K </a:t>
            </a:r>
            <a:endParaRPr lang="en-US" sz="2000">
              <a:solidFill>
                <a:schemeClr val="tx1"/>
              </a:solidFill>
              <a:latin typeface="Times New Roman" panose="02020603050405020304" charset="0"/>
              <a:ea typeface="Arial" panose="020B0604020202020204"/>
              <a:cs typeface="Times New Roman" panose="02020603050405020304" charset="0"/>
              <a:sym typeface="Arial" panose="020B0604020202020204"/>
            </a:endParaRPr>
          </a:p>
          <a:p>
            <a:pPr marL="0" marR="0" lvl="0" indent="0" algn="l" rtl="0">
              <a:spcBef>
                <a:spcPts val="0"/>
              </a:spcBef>
              <a:spcAft>
                <a:spcPts val="0"/>
              </a:spcAft>
              <a:buNone/>
            </a:pPr>
            <a:r>
              <a:rPr lang="en-US" sz="2000">
                <a:solidFill>
                  <a:schemeClr val="tx1"/>
                </a:solidFill>
                <a:latin typeface="Times New Roman" panose="02020603050405020304" charset="0"/>
                <a:ea typeface="Arial" panose="020B0604020202020204"/>
                <a:cs typeface="Times New Roman" panose="02020603050405020304" charset="0"/>
                <a:sym typeface="Arial" panose="020B0604020202020204"/>
              </a:rPr>
              <a:t>AU810021237022</a:t>
            </a:r>
            <a:endParaRPr lang="en-US" sz="2000">
              <a:solidFill>
                <a:schemeClr val="tx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94" name="Google Shape;94;p13"/>
          <p:cNvSpPr txBox="1"/>
          <p:nvPr/>
        </p:nvSpPr>
        <p:spPr>
          <a:xfrm>
            <a:off x="915516" y="5407135"/>
            <a:ext cx="825958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tx1"/>
                </a:solidFill>
                <a:latin typeface="Times New Roman" panose="02020603050405020304" charset="0"/>
                <a:ea typeface="Arial" panose="020B0604020202020204"/>
                <a:cs typeface="Times New Roman" panose="02020603050405020304" charset="0"/>
                <a:sym typeface="Arial" panose="020B0604020202020204"/>
              </a:rPr>
              <a:t>Guided By: </a:t>
            </a:r>
            <a:r>
              <a:rPr lang="en-US" sz="2400">
                <a:solidFill>
                  <a:schemeClr val="tx1"/>
                </a:solidFill>
                <a:latin typeface="Times New Roman" panose="02020603050405020304" charset="0"/>
                <a:ea typeface="Arial" panose="020B0604020202020204"/>
                <a:cs typeface="Times New Roman" panose="02020603050405020304" charset="0"/>
                <a:sym typeface="Arial" panose="020B0604020202020204"/>
              </a:rPr>
              <a:t>Ramar Bose Sr. AI Master Trainer</a:t>
            </a:r>
            <a:r>
              <a:rPr lang="en-US" sz="2000">
                <a:solidFill>
                  <a:srgbClr val="2F5496"/>
                </a:solidFill>
                <a:latin typeface="Arial" panose="020B0604020202020204"/>
                <a:ea typeface="Arial" panose="020B0604020202020204"/>
                <a:cs typeface="Arial" panose="020B0604020202020204"/>
                <a:sym typeface="Arial" panose="020B0604020202020204"/>
              </a:rPr>
              <a:t>   </a:t>
            </a:r>
            <a:endParaRPr lang="en-US" sz="2000">
              <a:solidFill>
                <a:srgbClr val="2F5496"/>
              </a:solidFill>
              <a:latin typeface="Arial" panose="020B0604020202020204"/>
              <a:ea typeface="Arial" panose="020B0604020202020204"/>
              <a:cs typeface="Arial" panose="020B0604020202020204"/>
              <a:sym typeface="Arial" panose="020B0604020202020204"/>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225800" y="128735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References</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57" name="Google Shape;157;p22"/>
          <p:cNvSpPr txBox="1">
            <a:spLocks noGrp="1"/>
          </p:cNvSpPr>
          <p:nvPr>
            <p:ph type="subTitle" idx="1"/>
          </p:nvPr>
        </p:nvSpPr>
        <p:spPr>
          <a:xfrm>
            <a:off x="695325" y="2406650"/>
            <a:ext cx="11152505" cy="2224405"/>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Github link,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video recorded link (youtube/github),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PPT &amp; Report github link, Ramar Bose , 2024 </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Times New Roman" panose="02020603050405020304" charset="0"/>
              <a:ea typeface="Arial" panose="020B0604020202020204"/>
              <a:cs typeface="Times New Roman" panose="02020603050405020304" charset="0"/>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rPr>
              <a:t>THANK YOU</a:t>
            </a:r>
            <a:endPar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744855" y="1200785"/>
            <a:ext cx="10515600" cy="6661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rPr>
              <a:t>OUTLINE</a:t>
            </a:r>
            <a:endPar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01" name="Google Shape;101;p14"/>
          <p:cNvSpPr txBox="1">
            <a:spLocks noGrp="1"/>
          </p:cNvSpPr>
          <p:nvPr>
            <p:ph type="body" idx="1"/>
          </p:nvPr>
        </p:nvSpPr>
        <p:spPr>
          <a:xfrm>
            <a:off x="1405255" y="2010410"/>
            <a:ext cx="4834890" cy="37560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Problem Statement </a:t>
            </a:r>
            <a:endParaRPr lang="en-US"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Proposed System/Solution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Algorithm &amp; Deployment  </a:t>
            </a:r>
            <a:endParaRPr lang="en-US"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GitHub Link</a:t>
            </a:r>
            <a:endParaRPr lang="en-US"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Project Demo(photos / videos)</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Conclusion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Future Scope</a:t>
            </a:r>
            <a:endParaRPr lang="en-US"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References</a:t>
            </a:r>
            <a:endParaRPr lang="en-US" sz="2400">
              <a:latin typeface="Times New Roman" panose="02020603050405020304" charset="0"/>
              <a:ea typeface="Arial" panose="020B0604020202020204"/>
              <a:cs typeface="Times New Roman" panose="02020603050405020304" charset="0"/>
              <a:sym typeface="Arial" panose="020B0604020202020204"/>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479165" y="128354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Problem Statement</a:t>
            </a:r>
            <a:endParaRPr sz="4400">
              <a:latin typeface="Times New Roman" panose="02020603050405020304" charset="0"/>
              <a:cs typeface="Times New Roman" panose="02020603050405020304" charset="0"/>
            </a:endParaRPr>
          </a:p>
        </p:txBody>
      </p:sp>
      <p:sp>
        <p:nvSpPr>
          <p:cNvPr id="108" name="Google Shape;108;p15"/>
          <p:cNvSpPr txBox="1">
            <a:spLocks noGrp="1"/>
          </p:cNvSpPr>
          <p:nvPr>
            <p:ph type="subTitle" idx="1"/>
          </p:nvPr>
        </p:nvSpPr>
        <p:spPr>
          <a:xfrm>
            <a:off x="614680" y="2430145"/>
            <a:ext cx="11152505" cy="23317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This project aims to create a loan approval system using </a:t>
            </a:r>
            <a:r>
              <a:rPr lang="en-US" sz="2600" b="1">
                <a:latin typeface="Times New Roman" panose="02020603050405020304" charset="0"/>
                <a:ea typeface="Arial" panose="020B0604020202020204"/>
                <a:cs typeface="Times New Roman" panose="02020603050405020304" charset="0"/>
                <a:sym typeface="Arial" panose="020B0604020202020204"/>
              </a:rPr>
              <a:t>machine learning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ChatGPT's NLP</a:t>
            </a:r>
            <a:r>
              <a:rPr lang="en-US" sz="2600">
                <a:latin typeface="Times New Roman" panose="02020603050405020304" charset="0"/>
                <a:ea typeface="Arial" panose="020B0604020202020204"/>
                <a:cs typeface="Times New Roman" panose="02020603050405020304" charset="0"/>
                <a:sym typeface="Arial" panose="020B0604020202020204"/>
              </a:rPr>
              <a:t>. It will analyze past loan data to </a:t>
            </a:r>
            <a:r>
              <a:rPr lang="en-US" sz="2600" b="1">
                <a:latin typeface="Times New Roman" panose="02020603050405020304" charset="0"/>
                <a:ea typeface="Arial" panose="020B0604020202020204"/>
                <a:cs typeface="Times New Roman" panose="02020603050405020304" charset="0"/>
                <a:sym typeface="Arial" panose="020B0604020202020204"/>
              </a:rPr>
              <a:t>predict creditworthiness for new applicants</a:t>
            </a:r>
            <a:r>
              <a:rPr lang="en-US" sz="2600">
                <a:latin typeface="Times New Roman" panose="02020603050405020304" charset="0"/>
                <a:ea typeface="Arial" panose="020B0604020202020204"/>
                <a:cs typeface="Times New Roman" panose="02020603050405020304" charset="0"/>
                <a:sym typeface="Arial" panose="020B0604020202020204"/>
              </a:rPr>
              <a:t>. Integrating ChatGPT automates customer interactions, improving the loan application process. By combining analytics with conversational AI, it aims to </a:t>
            </a:r>
            <a:r>
              <a:rPr lang="en-US" sz="2600" b="1">
                <a:latin typeface="Times New Roman" panose="02020603050405020304" charset="0"/>
                <a:ea typeface="Arial" panose="020B0604020202020204"/>
                <a:cs typeface="Times New Roman" panose="02020603050405020304" charset="0"/>
                <a:sym typeface="Arial" panose="020B0604020202020204"/>
              </a:rPr>
              <a:t>boost accuracy and speed</a:t>
            </a:r>
            <a:r>
              <a:rPr lang="en-US" sz="2600">
                <a:latin typeface="Times New Roman" panose="02020603050405020304" charset="0"/>
                <a:ea typeface="Arial" panose="020B0604020202020204"/>
                <a:cs typeface="Times New Roman" panose="02020603050405020304" charset="0"/>
                <a:sym typeface="Arial" panose="020B0604020202020204"/>
              </a:rPr>
              <a:t> of approvals, enhancing the user experience for applicants and loan officers.</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145689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Proposed Solution</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15" name="Google Shape;115;p16"/>
          <p:cNvSpPr txBox="1">
            <a:spLocks noGrp="1"/>
          </p:cNvSpPr>
          <p:nvPr>
            <p:ph type="subTitle" idx="1"/>
          </p:nvPr>
        </p:nvSpPr>
        <p:spPr>
          <a:xfrm>
            <a:off x="614680" y="2603500"/>
            <a:ext cx="11152505" cy="195453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The proposed end-to-end data science project with </a:t>
            </a:r>
            <a:r>
              <a:rPr lang="en-US" sz="2600" b="1">
                <a:latin typeface="Times New Roman" panose="02020603050405020304" charset="0"/>
                <a:ea typeface="Arial" panose="020B0604020202020204"/>
                <a:cs typeface="Times New Roman" panose="02020603050405020304" charset="0"/>
                <a:sym typeface="Arial" panose="020B0604020202020204"/>
              </a:rPr>
              <a:t>ChatGPT</a:t>
            </a:r>
            <a:r>
              <a:rPr lang="en-US" sz="2600">
                <a:latin typeface="Times New Roman" panose="02020603050405020304" charset="0"/>
                <a:ea typeface="Arial" panose="020B0604020202020204"/>
                <a:cs typeface="Times New Roman" panose="02020603050405020304" charset="0"/>
                <a:sym typeface="Arial" panose="020B0604020202020204"/>
              </a:rPr>
              <a:t> and a loan dataset involves </a:t>
            </a:r>
            <a:r>
              <a:rPr lang="en-US" sz="2600" b="1">
                <a:latin typeface="Times New Roman" panose="02020603050405020304" charset="0"/>
                <a:ea typeface="Arial" panose="020B0604020202020204"/>
                <a:cs typeface="Times New Roman" panose="02020603050405020304" charset="0"/>
                <a:sym typeface="Arial" panose="020B0604020202020204"/>
              </a:rPr>
              <a:t>data preprocessing, feature engineering,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training a machine learning model</a:t>
            </a:r>
            <a:r>
              <a:rPr lang="en-US" sz="2600">
                <a:latin typeface="Times New Roman" panose="02020603050405020304" charset="0"/>
                <a:ea typeface="Arial" panose="020B0604020202020204"/>
                <a:cs typeface="Times New Roman" panose="02020603050405020304" charset="0"/>
                <a:sym typeface="Arial" panose="020B0604020202020204"/>
              </a:rPr>
              <a:t> for loan approval prediction. Integration of ChatGPT enables a conversational interface for user inquiries and assistance. Thorough testing ensures model accuracy in real-world scenarios.</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Algorithm &amp; Deployment</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22" name="Google Shape;122;p17"/>
          <p:cNvSpPr txBox="1">
            <a:spLocks noGrp="1"/>
          </p:cNvSpPr>
          <p:nvPr>
            <p:ph type="subTitle" idx="1"/>
          </p:nvPr>
        </p:nvSpPr>
        <p:spPr>
          <a:xfrm>
            <a:off x="614680" y="2110105"/>
            <a:ext cx="11152505" cy="4030980"/>
          </a:xfrm>
          <a:prstGeom prst="rect">
            <a:avLst/>
          </a:prstGeom>
          <a:noFill/>
          <a:ln>
            <a:noFill/>
          </a:ln>
        </p:spPr>
        <p:txBody>
          <a:bodyPr spcFirstLastPara="1" wrap="square" lIns="91425" tIns="45700" rIns="91425" bIns="45700" anchor="t" anchorCtr="0">
            <a:normAutofit fontScale="90000"/>
          </a:bodyPr>
          <a:lstStyle/>
          <a:p>
            <a:pPr marL="457200" lvl="0" indent="-457200" algn="just" rtl="0">
              <a:lnSpc>
                <a:spcPct val="100000"/>
              </a:lnSpc>
              <a:spcBef>
                <a:spcPts val="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Data preprocessing</a:t>
            </a:r>
            <a:r>
              <a:rPr lang="en-US" sz="2600">
                <a:latin typeface="Times New Roman" panose="02020603050405020304" charset="0"/>
                <a:ea typeface="Arial" panose="020B0604020202020204"/>
                <a:cs typeface="Times New Roman" panose="02020603050405020304" charset="0"/>
                <a:sym typeface="Arial" panose="020B0604020202020204"/>
              </a:rPr>
              <a:t>: Clean and prepare loan dataset, handle missing values and outliers.</a:t>
            </a:r>
            <a:endParaRPr lang="en-US" sz="2600">
              <a:latin typeface="Times New Roman" panose="02020603050405020304" charset="0"/>
              <a:ea typeface="Arial" panose="020B0604020202020204"/>
              <a:cs typeface="Times New Roman" panose="02020603050405020304" charset="0"/>
              <a:sym typeface="Arial" panose="020B0604020202020204"/>
            </a:endParaRP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Feature engineering:</a:t>
            </a:r>
            <a:r>
              <a:rPr lang="en-US" sz="2600">
                <a:latin typeface="Times New Roman" panose="02020603050405020304" charset="0"/>
                <a:ea typeface="Arial" panose="020B0604020202020204"/>
                <a:cs typeface="Times New Roman" panose="02020603050405020304" charset="0"/>
                <a:sym typeface="Arial" panose="020B0604020202020204"/>
              </a:rPr>
              <a:t> Extract relevant information to enhance model performance.</a:t>
            </a:r>
            <a:endParaRPr lang="en-US" sz="2600">
              <a:latin typeface="Times New Roman" panose="02020603050405020304" charset="0"/>
              <a:ea typeface="Arial" panose="020B0604020202020204"/>
              <a:cs typeface="Times New Roman" panose="02020603050405020304" charset="0"/>
              <a:sym typeface="Arial" panose="020B0604020202020204"/>
            </a:endParaRP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Machine learning model training: </a:t>
            </a:r>
            <a:r>
              <a:rPr lang="en-US" sz="2600">
                <a:latin typeface="Times New Roman" panose="02020603050405020304" charset="0"/>
                <a:ea typeface="Arial" panose="020B0604020202020204"/>
                <a:cs typeface="Times New Roman" panose="02020603050405020304" charset="0"/>
                <a:sym typeface="Arial" panose="020B0604020202020204"/>
              </a:rPr>
              <a:t>Train model (e.g., logistic regression, random forest) to predict loan approval/rejection based on historical data.</a:t>
            </a:r>
            <a:endParaRPr lang="en-US" sz="2600">
              <a:latin typeface="Times New Roman" panose="02020603050405020304" charset="0"/>
              <a:ea typeface="Arial" panose="020B0604020202020204"/>
              <a:cs typeface="Times New Roman" panose="02020603050405020304" charset="0"/>
              <a:sym typeface="Arial" panose="020B0604020202020204"/>
            </a:endParaRP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Integration of ChatGPT:</a:t>
            </a:r>
            <a:r>
              <a:rPr lang="en-US" sz="2600">
                <a:latin typeface="Times New Roman" panose="02020603050405020304" charset="0"/>
                <a:ea typeface="Arial" panose="020B0604020202020204"/>
                <a:cs typeface="Times New Roman" panose="02020603050405020304" charset="0"/>
                <a:sym typeface="Arial" panose="020B0604020202020204"/>
              </a:rPr>
              <a:t> Enable conversational interface for user inquiries and assistance.</a:t>
            </a:r>
            <a:endParaRPr lang="en-US" sz="2600">
              <a:latin typeface="Times New Roman" panose="02020603050405020304" charset="0"/>
              <a:ea typeface="Arial" panose="020B0604020202020204"/>
              <a:cs typeface="Times New Roman" panose="02020603050405020304" charset="0"/>
              <a:sym typeface="Arial" panose="020B0604020202020204"/>
            </a:endParaRP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Testing and evaluation:</a:t>
            </a:r>
            <a:r>
              <a:rPr lang="en-US" sz="2600">
                <a:latin typeface="Times New Roman" panose="02020603050405020304" charset="0"/>
                <a:ea typeface="Arial" panose="020B0604020202020204"/>
                <a:cs typeface="Times New Roman" panose="02020603050405020304" charset="0"/>
                <a:sym typeface="Arial" panose="020B0604020202020204"/>
              </a:rPr>
              <a:t> Ensure model accuracy and effectiveness in real-world scenarios.</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478915" y="1353820"/>
            <a:ext cx="9144000" cy="86741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GitHub Link</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29" name="Google Shape;129;p18"/>
          <p:cNvSpPr txBox="1">
            <a:spLocks noGrp="1"/>
          </p:cNvSpPr>
          <p:nvPr>
            <p:ph type="subTitle" idx="1"/>
          </p:nvPr>
        </p:nvSpPr>
        <p:spPr>
          <a:xfrm>
            <a:off x="690880" y="2622550"/>
            <a:ext cx="11152505" cy="65087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https://github.com/KUTTYMATHESH-AU810021237022/Naan-Mudhalvan</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
        <p:nvSpPr>
          <p:cNvPr id="2" name="Text Box 1"/>
          <p:cNvSpPr txBox="1"/>
          <p:nvPr/>
        </p:nvSpPr>
        <p:spPr>
          <a:xfrm>
            <a:off x="2029460" y="4534535"/>
            <a:ext cx="8740775" cy="521970"/>
          </a:xfrm>
          <a:prstGeom prst="rect">
            <a:avLst/>
          </a:prstGeom>
          <a:noFill/>
        </p:spPr>
        <p:txBody>
          <a:bodyPr wrap="square" rtlCol="0" anchor="t">
            <a:spAutoFit/>
          </a:bodyPr>
          <a:p>
            <a:pPr defTabSz="0">
              <a:tabLst>
                <a:tab pos="2286000" algn="l"/>
              </a:tabLst>
            </a:pPr>
            <a:r>
              <a:rPr lang="en-US" sz="2800">
                <a:latin typeface="Times New Roman" panose="02020603050405020304" charset="0"/>
                <a:cs typeface="Times New Roman" panose="02020603050405020304" charset="0"/>
              </a:rPr>
              <a:t>https://youtu.be/NOb5TivRWq0?si=QuaBkRkuSbaIIZ5p</a:t>
            </a:r>
            <a:endParaRPr lang="en-US" sz="2800">
              <a:latin typeface="Times New Roman" panose="02020603050405020304" charset="0"/>
              <a:cs typeface="Times New Roman" panose="02020603050405020304" charset="0"/>
            </a:endParaRPr>
          </a:p>
        </p:txBody>
      </p:sp>
      <p:sp>
        <p:nvSpPr>
          <p:cNvPr id="3" name="Google Shape;128;p18"/>
          <p:cNvSpPr txBox="1">
            <a:spLocks noGrp="1"/>
          </p:cNvSpPr>
          <p:nvPr/>
        </p:nvSpPr>
        <p:spPr>
          <a:xfrm>
            <a:off x="1478915" y="3273425"/>
            <a:ext cx="9144000" cy="867410"/>
          </a:xfrm>
          <a:prstGeom prst="rect">
            <a:avLst/>
          </a:prstGeom>
          <a:noFill/>
          <a:ln>
            <a:noFill/>
          </a:ln>
        </p:spPr>
        <p:txBody>
          <a:bodyPr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Youtube Link</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Project Demo(Recorded Video)</a:t>
            </a:r>
            <a:endPar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pic>
        <p:nvPicPr>
          <p:cNvPr id="2" name="Kutty Mathesh Demo">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2032000" y="1654810"/>
            <a:ext cx="8128000" cy="4572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347720" y="112542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Conclusion</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43" name="Google Shape;143;p20"/>
          <p:cNvSpPr txBox="1">
            <a:spLocks noGrp="1"/>
          </p:cNvSpPr>
          <p:nvPr>
            <p:ph type="subTitle" idx="1"/>
          </p:nvPr>
        </p:nvSpPr>
        <p:spPr>
          <a:xfrm>
            <a:off x="453390" y="2272030"/>
            <a:ext cx="11152505" cy="266890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Implementing an end-to-end data project with ChatGPT for a loan dataset </a:t>
            </a:r>
            <a:r>
              <a:rPr lang="en-US" sz="2600" b="1">
                <a:latin typeface="Times New Roman" panose="02020603050405020304" charset="0"/>
                <a:ea typeface="Arial" panose="020B0604020202020204"/>
                <a:cs typeface="Times New Roman" panose="02020603050405020304" charset="0"/>
                <a:sym typeface="Arial" panose="020B0604020202020204"/>
              </a:rPr>
              <a:t>enhances customer engagement </a:t>
            </a:r>
            <a:r>
              <a:rPr lang="en-US" sz="2600">
                <a:latin typeface="Times New Roman" panose="02020603050405020304" charset="0"/>
                <a:ea typeface="Arial" panose="020B0604020202020204"/>
                <a:cs typeface="Times New Roman" panose="02020603050405020304" charset="0"/>
                <a:sym typeface="Arial" panose="020B0604020202020204"/>
              </a:rPr>
              <a:t>and </a:t>
            </a:r>
            <a:r>
              <a:rPr lang="en-US" sz="2600" b="1">
                <a:latin typeface="Times New Roman" panose="02020603050405020304" charset="0"/>
                <a:ea typeface="Arial" panose="020B0604020202020204"/>
                <a:cs typeface="Times New Roman" panose="02020603050405020304" charset="0"/>
                <a:sym typeface="Arial" panose="020B0604020202020204"/>
              </a:rPr>
              <a:t>service efficiency in lending</a:t>
            </a:r>
            <a:r>
              <a:rPr lang="en-US" sz="2600">
                <a:latin typeface="Times New Roman" panose="02020603050405020304" charset="0"/>
                <a:ea typeface="Arial" panose="020B0604020202020204"/>
                <a:cs typeface="Times New Roman" panose="02020603050405020304" charset="0"/>
                <a:sym typeface="Arial" panose="020B0604020202020204"/>
              </a:rPr>
              <a:t>.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lang="en-US" sz="2600">
              <a:latin typeface="Times New Roman" panose="02020603050405020304" charset="0"/>
              <a:ea typeface="Arial" panose="020B0604020202020204"/>
              <a:cs typeface="Times New Roman" panose="02020603050405020304" charset="0"/>
              <a:sym typeface="Arial" panose="020B0604020202020204"/>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105748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Future Scope</a:t>
            </a:r>
            <a:endPar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150" name="Google Shape;150;p21"/>
          <p:cNvSpPr txBox="1">
            <a:spLocks noGrp="1"/>
          </p:cNvSpPr>
          <p:nvPr>
            <p:ph type="subTitle" idx="1"/>
          </p:nvPr>
        </p:nvSpPr>
        <p:spPr>
          <a:xfrm>
            <a:off x="614680" y="2110105"/>
            <a:ext cx="11152505" cy="285686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In the future, leveraging ChatGPT for loan datasets offers exciting prospects. Advancements in </a:t>
            </a:r>
            <a:r>
              <a:rPr lang="en-US" sz="2600" b="1">
                <a:latin typeface="Times New Roman" panose="02020603050405020304" charset="0"/>
                <a:ea typeface="Arial" panose="020B0604020202020204"/>
                <a:cs typeface="Times New Roman" panose="02020603050405020304" charset="0"/>
                <a:sym typeface="Arial" panose="020B0604020202020204"/>
              </a:rPr>
              <a:t>NLP</a:t>
            </a:r>
            <a:r>
              <a:rPr lang="en-US" sz="2600">
                <a:latin typeface="Times New Roman" panose="02020603050405020304" charset="0"/>
                <a:ea typeface="Arial" panose="020B0604020202020204"/>
                <a:cs typeface="Times New Roman" panose="02020603050405020304" charset="0"/>
                <a:sym typeface="Arial" panose="020B0604020202020204"/>
              </a:rPr>
              <a:t> and</a:t>
            </a:r>
            <a:r>
              <a:rPr lang="en-US" sz="2600" b="1">
                <a:latin typeface="Times New Roman" panose="02020603050405020304" charset="0"/>
                <a:ea typeface="Arial" panose="020B0604020202020204"/>
                <a:cs typeface="Times New Roman" panose="02020603050405020304" charset="0"/>
                <a:sym typeface="Arial" panose="020B0604020202020204"/>
              </a:rPr>
              <a:t> ML</a:t>
            </a:r>
            <a:r>
              <a:rPr lang="en-US" sz="2600">
                <a:latin typeface="Times New Roman" panose="02020603050405020304" charset="0"/>
                <a:ea typeface="Arial" panose="020B0604020202020204"/>
                <a:cs typeface="Times New Roman" panose="02020603050405020304" charset="0"/>
                <a:sym typeface="Arial" panose="020B0604020202020204"/>
              </a:rPr>
              <a:t> will enable sophisticated loan application systems. Integration of diverse data sources like social media or transaction history can enhance risk assessment. </a:t>
            </a:r>
            <a:r>
              <a:rPr lang="en-US" sz="2600" b="1">
                <a:latin typeface="Times New Roman" panose="02020603050405020304" charset="0"/>
                <a:ea typeface="Arial" panose="020B0604020202020204"/>
                <a:cs typeface="Times New Roman" panose="02020603050405020304" charset="0"/>
                <a:sym typeface="Arial" panose="020B0604020202020204"/>
              </a:rPr>
              <a:t>Voice recognition</a:t>
            </a:r>
            <a:r>
              <a:rPr lang="en-US" sz="2600">
                <a:latin typeface="Times New Roman" panose="02020603050405020304" charset="0"/>
                <a:ea typeface="Arial" panose="020B0604020202020204"/>
                <a:cs typeface="Times New Roman" panose="02020603050405020304" charset="0"/>
                <a:sym typeface="Arial" panose="020B0604020202020204"/>
              </a:rPr>
              <a:t> can improve accessibility. Collaboration with financial institutions and regulators can ensure trust and compliance. Overall, the future of ChatGPT in loan management holds great promise for </a:t>
            </a:r>
            <a:r>
              <a:rPr lang="en-US" sz="2600" b="1">
                <a:latin typeface="Times New Roman" panose="02020603050405020304" charset="0"/>
                <a:ea typeface="Arial" panose="020B0604020202020204"/>
                <a:cs typeface="Times New Roman" panose="02020603050405020304" charset="0"/>
                <a:sym typeface="Arial" panose="020B0604020202020204"/>
              </a:rPr>
              <a:t>innovation and financial inclusion.</a:t>
            </a:r>
            <a:endParaRPr lang="en-US" sz="2600" b="1">
              <a:latin typeface="Times New Roman" panose="02020603050405020304" charset="0"/>
              <a:ea typeface="Arial" panose="020B0604020202020204"/>
              <a:cs typeface="Times New Roman" panose="02020603050405020304" charset="0"/>
              <a:sym typeface="Arial" panose="020B0604020202020204"/>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3476</Words>
  <Application>WPS Presentation</Application>
  <PresentationFormat>Widescreen</PresentationFormat>
  <Paragraphs>86</Paragraphs>
  <Slides>11</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Arial</vt:lpstr>
      <vt:lpstr>SimSun</vt:lpstr>
      <vt:lpstr>Wingdings</vt:lpstr>
      <vt:lpstr>Arial</vt:lpstr>
      <vt:lpstr>Calibri</vt:lpstr>
      <vt:lpstr>Times New Roman</vt:lpstr>
      <vt:lpstr>Wingdings</vt:lpstr>
      <vt:lpstr>Times New Roman</vt:lpstr>
      <vt:lpstr>Microsoft YaHei</vt:lpstr>
      <vt:lpstr>Arial Unicode MS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ADMIN</cp:lastModifiedBy>
  <cp:revision>10</cp:revision>
  <dcterms:created xsi:type="dcterms:W3CDTF">2024-04-19T06:05:00Z</dcterms:created>
  <dcterms:modified xsi:type="dcterms:W3CDTF">2024-04-22T19:10:32Z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CDEFAEB43C9743EDBEEBDFD5D6DB876D_12</vt:lpwstr>
  </property>
  <property fmtid="{D5CDD505-2E9C-101B-9397-08002B2CF9AE}" pid="3" name="KSOProductBuildVer">
    <vt:lpwstr>1033-12.2.0.16731</vt:lpwstr>
  </property>
</Properties>
</file>